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</p:sldMasterIdLst>
  <p:notesMasterIdLst>
    <p:notesMasterId r:id="rId14"/>
  </p:notesMasterIdLst>
  <p:handoutMasterIdLst>
    <p:handoutMasterId r:id="rId15"/>
  </p:handoutMasterIdLst>
  <p:sldIdLst>
    <p:sldId id="1879" r:id="rId6"/>
    <p:sldId id="1847" r:id="rId7"/>
    <p:sldId id="1861" r:id="rId8"/>
    <p:sldId id="328" r:id="rId9"/>
    <p:sldId id="1878" r:id="rId10"/>
    <p:sldId id="1527" r:id="rId11"/>
    <p:sldId id="322" r:id="rId12"/>
    <p:sldId id="1880" r:id="rId1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79"/>
            <p14:sldId id="1847"/>
            <p14:sldId id="1861"/>
            <p14:sldId id="328"/>
            <p14:sldId id="1878"/>
            <p14:sldId id="1527"/>
            <p14:sldId id="322"/>
            <p14:sldId id="18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82" autoAdjust="0"/>
    <p:restoredTop sz="97271" autoAdjust="0"/>
  </p:normalViewPr>
  <p:slideViewPr>
    <p:cSldViewPr snapToGrid="0">
      <p:cViewPr varScale="1">
        <p:scale>
          <a:sx n="110" d="100"/>
          <a:sy n="110" d="100"/>
        </p:scale>
        <p:origin x="1008" y="12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8/21/2018 2:04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8/21/2018 2:04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0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8/21/2018 2:04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6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8/21/2018 2:04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0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3:18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3:37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https://docs.docker.com/storage/storagedriver/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4:00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https://www.cockos.com/licecap/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5:10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https://docs.docker.com/datacenter/dtr/2.4/guides/user/create-promotion-policies/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2:04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0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96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394926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19140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21859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0886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2000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090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6006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06596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656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639011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723561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738649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5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5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884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1811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446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8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65510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7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38901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31A1-180A-4B1A-AAFE-51A8EDD7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3639147"/>
            <a:ext cx="10515600" cy="92333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9977-F343-498D-B51E-32F709D5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36933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9B73-D0EF-4057-8C4E-65FF10C4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D2E2-F6BD-48AF-9FB7-D10FB3E1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FEFE-C886-454F-901B-71A3ACB8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29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1289"/>
            <a:ext cx="11582400" cy="902876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04799" y="1307100"/>
            <a:ext cx="5791200" cy="5128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29"/>
            <a:ext cx="5791200" cy="1992853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2"/>
          </p:nvPr>
        </p:nvSpPr>
        <p:spPr>
          <a:xfrm>
            <a:off x="6095999" y="1307100"/>
            <a:ext cx="5791200" cy="5128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852429"/>
            <a:ext cx="5791200" cy="1992853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28638277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65B5-9923-4B69-B0D6-0AAFDB6C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0FA1-0162-43FB-B6A9-7370EC6C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9C83A-8E85-43CD-A1E6-718F701D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2D4F-FDE3-4B8B-8712-949A9C99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FA51E-AFA4-4C6B-AEF8-21A64431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8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0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  <p:sldLayoutId id="2147484751" r:id="rId20"/>
    <p:sldLayoutId id="2147484752" r:id="rId21"/>
    <p:sldLayoutId id="2147484753" r:id="rId22"/>
    <p:sldLayoutId id="2147484754" r:id="rId23"/>
    <p:sldLayoutId id="2147484755" r:id="rId24"/>
    <p:sldLayoutId id="2147484756" r:id="rId25"/>
    <p:sldLayoutId id="2147484757" r:id="rId26"/>
    <p:sldLayoutId id="2147484758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image" Target="../media/image10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sv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6.emf"/><Relationship Id="rId9" Type="http://schemas.openxmlformats.org/officeDocument/2006/relationships/image" Target="../media/image19.png"/><Relationship Id="rId14" Type="http://schemas.openxmlformats.org/officeDocument/2006/relationships/hyperlink" Target="aka.ms/acr/task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msdn.microsoft.com/stevelasker/2018/03/01/docker-tagging-best-practices-for-tagging-and-versioning-docker-images/" TargetMode="External"/><Relationship Id="rId3" Type="http://schemas.openxmlformats.org/officeDocument/2006/relationships/hyperlink" Target="aka.ms/acr/tasks" TargetMode="External"/><Relationship Id="rId7" Type="http://schemas.openxmlformats.org/officeDocument/2006/relationships/hyperlink" Target="aka.ms/acr/presentations" TargetMode="External"/><Relationship Id="rId2" Type="http://schemas.openxmlformats.org/officeDocument/2006/relationships/hyperlink" Target="aka.ms/ac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aka.ms/helm" TargetMode="External"/><Relationship Id="rId5" Type="http://schemas.openxmlformats.org/officeDocument/2006/relationships/hyperlink" Target="http://aka.ms/kubernetes" TargetMode="External"/><Relationship Id="rId4" Type="http://schemas.openxmlformats.org/officeDocument/2006/relationships/hyperlink" Target="aka.ms/acr/geo-replication" TargetMode="External"/><Relationship Id="rId9" Type="http://schemas.openxmlformats.org/officeDocument/2006/relationships/hyperlink" Target="mailto:SteveLas@Microsoft.co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msdn.microsoft.com/stevelasker/2018/03/01/docker-tagging-best-practices-for-tagging-and-versioning-docker-images/" TargetMode="External"/><Relationship Id="rId3" Type="http://schemas.openxmlformats.org/officeDocument/2006/relationships/hyperlink" Target="aka.ms/acr/tasks" TargetMode="External"/><Relationship Id="rId7" Type="http://schemas.openxmlformats.org/officeDocument/2006/relationships/hyperlink" Target="aka.ms/acr/presentations" TargetMode="External"/><Relationship Id="rId2" Type="http://schemas.openxmlformats.org/officeDocument/2006/relationships/hyperlink" Target="aka.ms/ac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aka.ms/helm" TargetMode="External"/><Relationship Id="rId5" Type="http://schemas.openxmlformats.org/officeDocument/2006/relationships/hyperlink" Target="http://aka.ms/kubernetes" TargetMode="External"/><Relationship Id="rId4" Type="http://schemas.openxmlformats.org/officeDocument/2006/relationships/hyperlink" Target="aka.ms/acr/geo-replication" TargetMode="External"/><Relationship Id="rId9" Type="http://schemas.openxmlformats.org/officeDocument/2006/relationships/hyperlink" Target="mailto:SteveLas@Microsoft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726D9E-2C16-4E3A-999B-806F1B33A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77328"/>
          </a:xfrm>
        </p:spPr>
        <p:txBody>
          <a:bodyPr/>
          <a:lstStyle/>
          <a:p>
            <a:r>
              <a:rPr lang="en-US" sz="4800" dirty="0"/>
              <a:t>Iterative Deployments to </a:t>
            </a:r>
            <a:br>
              <a:rPr lang="en-US" sz="4800" dirty="0"/>
            </a:br>
            <a:r>
              <a:rPr lang="en-US" sz="4800" dirty="0"/>
              <a:t>	APP Service with ACR Task </a:t>
            </a:r>
            <a:r>
              <a:rPr lang="en-US" sz="4800" baseline="30000" dirty="0"/>
              <a:t>(aka acr build)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F09EAE2-5404-48BA-9144-B2F7D912B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538" y="3995057"/>
            <a:ext cx="1828800" cy="1828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B32A462-DF9C-4E3F-A148-9B739D4AB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6122" y="3699320"/>
            <a:ext cx="2420274" cy="242027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CEA9AF-2B44-4B20-BDFF-F51C75B1C79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277338" y="4909457"/>
            <a:ext cx="1038784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ACA1515B-6359-469C-B28F-D4B725B35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5180" y="3995057"/>
            <a:ext cx="1761298" cy="176129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EA7A9F-8D15-49AC-AAB8-125A8E89812D}"/>
              </a:ext>
            </a:extLst>
          </p:cNvPr>
          <p:cNvCxnSpPr>
            <a:cxnSpLocks/>
          </p:cNvCxnSpPr>
          <p:nvPr/>
        </p:nvCxnSpPr>
        <p:spPr>
          <a:xfrm>
            <a:off x="6608366" y="4909457"/>
            <a:ext cx="1038784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5E4ED9F-26BF-46FA-863D-C619C9DDA987}"/>
              </a:ext>
            </a:extLst>
          </p:cNvPr>
          <p:cNvSpPr/>
          <p:nvPr/>
        </p:nvSpPr>
        <p:spPr>
          <a:xfrm>
            <a:off x="1601768" y="5934928"/>
            <a:ext cx="1537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ACR Tasks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5C8626-41D2-417D-9BD6-67BD3A72BB9B}"/>
              </a:ext>
            </a:extLst>
          </p:cNvPr>
          <p:cNvSpPr/>
          <p:nvPr/>
        </p:nvSpPr>
        <p:spPr>
          <a:xfrm>
            <a:off x="5149008" y="5934928"/>
            <a:ext cx="754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ACR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8D7807-AE3E-4C74-828C-4FF28B1F96B8}"/>
              </a:ext>
            </a:extLst>
          </p:cNvPr>
          <p:cNvSpPr/>
          <p:nvPr/>
        </p:nvSpPr>
        <p:spPr>
          <a:xfrm>
            <a:off x="7358294" y="5934928"/>
            <a:ext cx="2595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 Service Linux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16648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D60A-8A68-4433-9782-4A84DA2E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ACR Tasks: Container OS &amp; Framework Patching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76C188D-59B8-4015-9D7D-BFD403BA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6045" y="220980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A1406-5808-4559-AD6B-C296733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949" y="4375884"/>
            <a:ext cx="845895" cy="8405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1C1734-41AB-4B32-9390-93878843E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3629" y="1914063"/>
            <a:ext cx="2420274" cy="242027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24A6A9-38ED-4BB4-9E01-F45EE413896A}"/>
              </a:ext>
            </a:extLst>
          </p:cNvPr>
          <p:cNvGrpSpPr/>
          <p:nvPr/>
        </p:nvGrpSpPr>
        <p:grpSpPr>
          <a:xfrm>
            <a:off x="910094" y="2049251"/>
            <a:ext cx="2875822" cy="985885"/>
            <a:chOff x="910094" y="2049251"/>
            <a:chExt cx="2875822" cy="9858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DC6FCE-D771-4C64-B711-44973FF8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E44DFD-BFD9-4A83-AB9D-F7E1AA784B4B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3246"/>
              <a:chOff x="1577773" y="2029935"/>
              <a:chExt cx="1144645" cy="883246"/>
            </a:xfrm>
          </p:grpSpPr>
          <p:pic>
            <p:nvPicPr>
              <p:cNvPr id="8" name="Picture 7" descr="Image result for docker hub logo">
                <a:extLst>
                  <a:ext uri="{FF2B5EF4-FFF2-40B4-BE49-F238E27FC236}">
                    <a16:creationId xmlns:a16="http://schemas.microsoft.com/office/drawing/2014/main" id="{5FA6AA12-CEDA-4894-B28D-95779B22A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C9E09E-62CD-4796-AB38-9FF5A207B3D4}"/>
                  </a:ext>
                </a:extLst>
              </p:cNvPr>
              <p:cNvSpPr/>
              <p:nvPr/>
            </p:nvSpPr>
            <p:spPr>
              <a:xfrm>
                <a:off x="1694724" y="2636182"/>
                <a:ext cx="91390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Docker Hub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80672FB-402F-4723-AFBF-D609952DB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373808-1E84-4B71-A3C3-B73B1890A3F7}"/>
                </a:ext>
              </a:extLst>
            </p:cNvPr>
            <p:cNvSpPr/>
            <p:nvPr/>
          </p:nvSpPr>
          <p:spPr>
            <a:xfrm>
              <a:off x="2263947" y="2738273"/>
              <a:ext cx="48122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MCR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DC13E2-5246-4EA0-8BD5-BF8E0AEF51A0}"/>
                </a:ext>
              </a:extLst>
            </p:cNvPr>
            <p:cNvSpPr/>
            <p:nvPr/>
          </p:nvSpPr>
          <p:spPr>
            <a:xfrm>
              <a:off x="3118916" y="2738273"/>
              <a:ext cx="43839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ACR</a:t>
              </a:r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0E18C73F-7BA1-43CB-8626-F8B0BC58EE71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DEEE2A81-6626-4865-B444-7326BE67EC57}"/>
              </a:ext>
            </a:extLst>
          </p:cNvPr>
          <p:cNvSpPr/>
          <p:nvPr/>
        </p:nvSpPr>
        <p:spPr>
          <a:xfrm>
            <a:off x="2682715" y="4449888"/>
            <a:ext cx="208258" cy="3167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432CA9-FB17-4370-AE7E-6778CE88C267}"/>
              </a:ext>
            </a:extLst>
          </p:cNvPr>
          <p:cNvSpPr/>
          <p:nvPr/>
        </p:nvSpPr>
        <p:spPr bwMode="auto">
          <a:xfrm>
            <a:off x="910094" y="1598999"/>
            <a:ext cx="3006586" cy="159378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Registries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E4B48A-1E2C-46A5-91B6-8BA9ED83FCA5}"/>
              </a:ext>
            </a:extLst>
          </p:cNvPr>
          <p:cNvSpPr/>
          <p:nvPr/>
        </p:nvSpPr>
        <p:spPr bwMode="auto">
          <a:xfrm>
            <a:off x="903034" y="3861937"/>
            <a:ext cx="3006586" cy="159378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SCC Providers</a:t>
            </a: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C067C7DD-3B2F-4A21-9BE2-7E14ED30D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731765" y="-515461"/>
            <a:ext cx="403638" cy="3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linux icon">
            <a:extLst>
              <a:ext uri="{FF2B5EF4-FFF2-40B4-BE49-F238E27FC236}">
                <a16:creationId xmlns:a16="http://schemas.microsoft.com/office/drawing/2014/main" id="{697C487A-E28D-45A3-8546-51A1E2CE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63" y="-527348"/>
            <a:ext cx="401442" cy="40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D4AE8B8-95E2-462E-A0B7-91BB7A58E466}"/>
              </a:ext>
            </a:extLst>
          </p:cNvPr>
          <p:cNvSpPr/>
          <p:nvPr/>
        </p:nvSpPr>
        <p:spPr>
          <a:xfrm>
            <a:off x="4096556" y="-46921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.NET</a:t>
            </a:r>
          </a:p>
        </p:txBody>
      </p:sp>
      <p:pic>
        <p:nvPicPr>
          <p:cNvPr id="37" name="Picture 8" descr="Image result for java icon">
            <a:extLst>
              <a:ext uri="{FF2B5EF4-FFF2-40B4-BE49-F238E27FC236}">
                <a16:creationId xmlns:a16="http://schemas.microsoft.com/office/drawing/2014/main" id="{20C13A5C-396F-4ED7-B302-D6CA3B243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46" y="-580243"/>
            <a:ext cx="526360" cy="5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4872C2-851F-4E99-BB3D-47E66EF6B7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6327" y="-402905"/>
            <a:ext cx="452178" cy="2769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706EC91-C366-4BA0-A5A4-814F14DB0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4266" y="-536615"/>
            <a:ext cx="439103" cy="43910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A26DAF-4150-4148-98CC-76357ED76293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 flipV="1">
            <a:off x="3909620" y="3124200"/>
            <a:ext cx="1166425" cy="1534628"/>
          </a:xfrm>
          <a:prstGeom prst="straightConnector1">
            <a:avLst/>
          </a:prstGeom>
          <a:ln w="57150">
            <a:solidFill>
              <a:srgbClr val="F74A3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42B7CA-5546-42A3-A9ED-34734F252183}"/>
              </a:ext>
            </a:extLst>
          </p:cNvPr>
          <p:cNvCxnSpPr>
            <a:cxnSpLocks/>
            <a:stCxn id="32" idx="3"/>
            <a:endCxn id="4" idx="1"/>
          </p:cNvCxnSpPr>
          <p:nvPr/>
        </p:nvCxnSpPr>
        <p:spPr>
          <a:xfrm>
            <a:off x="3916680" y="2395890"/>
            <a:ext cx="1159365" cy="72831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9BBC71-A0D3-483F-83EB-D7A4D560A90B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6904845" y="3124200"/>
            <a:ext cx="1038784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62925D7-548D-42D2-A13A-0216FED48ED0}"/>
              </a:ext>
            </a:extLst>
          </p:cNvPr>
          <p:cNvSpPr/>
          <p:nvPr/>
        </p:nvSpPr>
        <p:spPr>
          <a:xfrm>
            <a:off x="5394438" y="4071714"/>
            <a:ext cx="1103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ACR Tasks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47B626-A839-4D00-A113-76337E584A5C}"/>
              </a:ext>
            </a:extLst>
          </p:cNvPr>
          <p:cNvSpPr/>
          <p:nvPr/>
        </p:nvSpPr>
        <p:spPr>
          <a:xfrm>
            <a:off x="8407125" y="4012497"/>
            <a:ext cx="1905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 Registry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701724-B8F8-4B3E-9EB6-3C77463DE944}"/>
              </a:ext>
            </a:extLst>
          </p:cNvPr>
          <p:cNvSpPr/>
          <p:nvPr/>
        </p:nvSpPr>
        <p:spPr>
          <a:xfrm>
            <a:off x="181747" y="3330442"/>
            <a:ext cx="1442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Triggers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8E4781A-E449-4357-B4ED-8120490BB963}"/>
              </a:ext>
            </a:extLst>
          </p:cNvPr>
          <p:cNvSpPr/>
          <p:nvPr/>
        </p:nvSpPr>
        <p:spPr>
          <a:xfrm>
            <a:off x="5211914" y="6216134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file"/>
              </a:rPr>
              <a:t>aka.ms/acr/tasks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6" descr="Brigade">
            <a:extLst>
              <a:ext uri="{FF2B5EF4-FFF2-40B4-BE49-F238E27FC236}">
                <a16:creationId xmlns:a16="http://schemas.microsoft.com/office/drawing/2014/main" id="{AE60A87E-3712-4244-9048-D48536DA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49" y="5223336"/>
            <a:ext cx="937816" cy="5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Related image">
            <a:extLst>
              <a:ext uri="{FF2B5EF4-FFF2-40B4-BE49-F238E27FC236}">
                <a16:creationId xmlns:a16="http://schemas.microsoft.com/office/drawing/2014/main" id="{215563D4-8045-4427-8F98-9B22439E4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6833325" y="5150415"/>
            <a:ext cx="838715" cy="7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551D51D2-0032-4848-AA9D-54307AAB8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372606" y="5166266"/>
            <a:ext cx="695677" cy="64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95B2A336-37AA-4ED9-A3D4-1C37ADD23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191655" y="5150415"/>
            <a:ext cx="600719" cy="6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12EF762-89F5-4922-B847-EF09BD4AE25E}"/>
              </a:ext>
            </a:extLst>
          </p:cNvPr>
          <p:cNvSpPr/>
          <p:nvPr/>
        </p:nvSpPr>
        <p:spPr>
          <a:xfrm rot="16200000">
            <a:off x="5682498" y="3150807"/>
            <a:ext cx="559030" cy="3178814"/>
          </a:xfrm>
          <a:prstGeom prst="rightBrace">
            <a:avLst>
              <a:gd name="adj1" fmla="val 8333"/>
              <a:gd name="adj2" fmla="val 49759"/>
            </a:avLst>
          </a:prstGeom>
          <a:ln w="38100">
            <a:solidFill>
              <a:srgbClr val="0070C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834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9241-97CB-4561-9CEE-83E8B9E2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C594A-F2F4-460F-803C-20EC60B23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212301"/>
            <a:ext cx="11018520" cy="5084469"/>
          </a:xfrm>
        </p:spPr>
        <p:txBody>
          <a:bodyPr/>
          <a:lstStyle/>
          <a:p>
            <a:pPr>
              <a:tabLst>
                <a:tab pos="4232275" algn="l"/>
              </a:tabLst>
            </a:pPr>
            <a:r>
              <a:rPr lang="en-US" dirty="0"/>
              <a:t>ACR </a:t>
            </a:r>
            <a:r>
              <a:rPr lang="en-US" baseline="30000" dirty="0"/>
              <a:t>	</a:t>
            </a:r>
            <a:r>
              <a:rPr lang="en-US" dirty="0">
                <a:hlinkClick r:id="rId2" action="ppaction://hlinkfile"/>
              </a:rPr>
              <a:t>aka.ms/acr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ACR Tasks </a:t>
            </a:r>
            <a:r>
              <a:rPr lang="en-US" baseline="30000" dirty="0"/>
              <a:t>(Preview)	</a:t>
            </a:r>
            <a:r>
              <a:rPr lang="en-US" dirty="0">
                <a:hlinkClick r:id="rId3" action="ppaction://hlinkfile"/>
              </a:rPr>
              <a:t>aka.ms/acr/tasks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ACR Geo-Replication</a:t>
            </a:r>
            <a:r>
              <a:rPr lang="en-US" baseline="30000" dirty="0"/>
              <a:t>	</a:t>
            </a:r>
            <a:r>
              <a:rPr lang="en-US" dirty="0">
                <a:hlinkClick r:id="rId4" action="ppaction://hlinkfile"/>
              </a:rPr>
              <a:t>aka.ms/acr/geo-replication</a:t>
            </a:r>
            <a:r>
              <a:rPr lang="en-US" dirty="0"/>
              <a:t> </a:t>
            </a:r>
          </a:p>
          <a:p>
            <a:pPr>
              <a:tabLst>
                <a:tab pos="4232275" algn="l"/>
              </a:tabLst>
            </a:pPr>
            <a:r>
              <a:rPr lang="en-US" dirty="0"/>
              <a:t>Azure Kubernetes Service:	</a:t>
            </a:r>
            <a:r>
              <a:rPr lang="en-US" dirty="0">
                <a:hlinkClick r:id="rId5"/>
              </a:rPr>
              <a:t>aka.ms/</a:t>
            </a:r>
            <a:r>
              <a:rPr lang="en-US" dirty="0" err="1">
                <a:hlinkClick r:id="rId5"/>
              </a:rPr>
              <a:t>kubernetes</a:t>
            </a:r>
            <a:r>
              <a:rPr lang="en-US" dirty="0"/>
              <a:t> </a:t>
            </a:r>
          </a:p>
          <a:p>
            <a:pPr>
              <a:tabLst>
                <a:tab pos="4232275" algn="l"/>
              </a:tabLst>
            </a:pPr>
            <a:r>
              <a:rPr lang="en-US" dirty="0"/>
              <a:t>Helm:	</a:t>
            </a:r>
            <a:r>
              <a:rPr lang="en-US" dirty="0">
                <a:hlinkClick r:id="rId6" action="ppaction://hlinkfile"/>
              </a:rPr>
              <a:t>aka.ms/helm</a:t>
            </a:r>
            <a:endParaRPr lang="en-US" dirty="0"/>
          </a:p>
          <a:p>
            <a:pPr>
              <a:tabLst>
                <a:tab pos="4232275" algn="l"/>
              </a:tabLst>
            </a:pP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Presentations:  	</a:t>
            </a:r>
            <a:r>
              <a:rPr lang="en-US" dirty="0">
                <a:hlinkClick r:id="rId7" action="ppaction://hlinkfile"/>
              </a:rPr>
              <a:t>aka.ms/acr/presentations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Blog	</a:t>
            </a:r>
            <a:r>
              <a:rPr lang="en-US" dirty="0">
                <a:hlinkClick r:id="rId8"/>
              </a:rPr>
              <a:t>blogs.msdn.microsoft.com/</a:t>
            </a:r>
            <a:r>
              <a:rPr lang="en-US" dirty="0" err="1">
                <a:hlinkClick r:id="rId8"/>
              </a:rPr>
              <a:t>SteveLasker</a:t>
            </a:r>
            <a:endParaRPr lang="en-US" dirty="0">
              <a:hlinkClick r:id="rId8"/>
            </a:endParaRPr>
          </a:p>
          <a:p>
            <a:pPr>
              <a:tabLst>
                <a:tab pos="4232275" algn="l"/>
              </a:tabLst>
            </a:pPr>
            <a:r>
              <a:rPr lang="en-US" dirty="0"/>
              <a:t>Twitter	@</a:t>
            </a:r>
            <a:r>
              <a:rPr lang="en-US" dirty="0" err="1"/>
              <a:t>SteveLasker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Email	</a:t>
            </a:r>
            <a:r>
              <a:rPr lang="en-US" dirty="0">
                <a:hlinkClick r:id="rId9"/>
              </a:rPr>
              <a:t>SteveLas@Microsoft.com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873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A94901-ACED-4DF7-A79E-46F1ACA6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Tagging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A5221-D3D5-4A18-AB2A-9E5337ECF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812530"/>
          </a:xfrm>
        </p:spPr>
        <p:txBody>
          <a:bodyPr/>
          <a:lstStyle/>
          <a:p>
            <a:r>
              <a:rPr lang="en-US" dirty="0"/>
              <a:t>Why stable tagging can create instability </a:t>
            </a:r>
          </a:p>
          <a:p>
            <a:r>
              <a:rPr lang="en-US" dirty="0"/>
              <a:t>Why unique tags creates bliss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7D5685-9051-4FDD-97A9-29762FB5A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8045" y="1354136"/>
            <a:ext cx="1828800" cy="1828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9D2270E-040E-46A6-9481-9AE5258BF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5629" y="1058399"/>
            <a:ext cx="2420274" cy="24202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5C4133-6660-47E8-98CC-E22CD76E114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56845" y="2268536"/>
            <a:ext cx="1038784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26A57DFE-A635-4F2D-91DD-902EC7965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4687" y="1114248"/>
            <a:ext cx="2314752" cy="23147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F1CFAA-5800-4266-80BC-22896370DF6A}"/>
              </a:ext>
            </a:extLst>
          </p:cNvPr>
          <p:cNvCxnSpPr>
            <a:cxnSpLocks/>
          </p:cNvCxnSpPr>
          <p:nvPr/>
        </p:nvCxnSpPr>
        <p:spPr>
          <a:xfrm>
            <a:off x="7148685" y="2268536"/>
            <a:ext cx="1038784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24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151" y="2711768"/>
            <a:ext cx="2421349" cy="234847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05" name="Table 304">
            <a:extLst>
              <a:ext uri="{FF2B5EF4-FFF2-40B4-BE49-F238E27FC236}">
                <a16:creationId xmlns:a16="http://schemas.microsoft.com/office/drawing/2014/main" id="{A5A5B2C1-E647-4643-ACB2-F7FD617A0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97247" y="3373937"/>
          <a:ext cx="730728" cy="1635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728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3rp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69208606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1n4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83480198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4645" y="1920257"/>
            <a:ext cx="2613521" cy="25489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images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REPOSITORY  TAG DIGEST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web         1   91e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quotes      1   u82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important   1   2re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important:1</a:t>
            </a:r>
            <a:endParaRPr lang="en-US" sz="117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D1ED3A11-A016-4B1C-B3C8-FEE71253CA53}"/>
              </a:ext>
            </a:extLst>
          </p:cNvPr>
          <p:cNvSpPr/>
          <p:nvPr/>
        </p:nvSpPr>
        <p:spPr bwMode="auto">
          <a:xfrm>
            <a:off x="67036" y="4504737"/>
            <a:ext cx="2627491" cy="20626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images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REPOSITORY  TAG DIGEST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quotes      1   3rp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important   1   1n4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important:1</a:t>
            </a:r>
            <a:endParaRPr lang="en-US" sz="117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881" y="388706"/>
            <a:ext cx="2835369" cy="1633396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353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1282" y="1137846"/>
            <a:ext cx="721037" cy="444217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87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1282" y="1540673"/>
            <a:ext cx="721037" cy="444217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1282" y="731956"/>
            <a:ext cx="721037" cy="444217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chemeClr val="bg1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87" kern="0">
                  <a:solidFill>
                    <a:schemeClr val="bg1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3567" y="1137846"/>
            <a:ext cx="721037" cy="444217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87" kern="0" dirty="0"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3567" y="731956"/>
            <a:ext cx="721037" cy="444217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87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3567" y="1540122"/>
            <a:ext cx="721037" cy="444217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1117" y="2089734"/>
            <a:ext cx="2828131" cy="1633396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353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8518" y="2443008"/>
            <a:ext cx="721037" cy="444217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8518" y="2845833"/>
            <a:ext cx="721037" cy="444217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803" y="2443008"/>
            <a:ext cx="721037" cy="444217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8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803" y="2845284"/>
            <a:ext cx="721037" cy="444217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8354" y="3790761"/>
            <a:ext cx="2820895" cy="1633396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353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754" y="4539902"/>
            <a:ext cx="721037" cy="444217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</a:t>
              </a:r>
              <a:r>
                <a:rPr lang="en-US" sz="700" kern="0" dirty="0">
                  <a:solidFill>
                    <a:srgbClr val="353535"/>
                  </a:solidFill>
                  <a:latin typeface="Calibri"/>
                </a:rPr>
                <a:t>1n4</a:t>
              </a:r>
              <a:endParaRPr lang="en-US" sz="784" kern="0" dirty="0">
                <a:solidFill>
                  <a:srgbClr val="353535"/>
                </a:solidFill>
                <a:latin typeface="Calibri"/>
              </a:endParaRP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754" y="4134012"/>
            <a:ext cx="721037" cy="444217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3rp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8039" y="4539902"/>
            <a:ext cx="721037" cy="444217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</a:t>
              </a:r>
              <a:r>
                <a:rPr lang="en-US" sz="700" kern="0" dirty="0">
                  <a:solidFill>
                    <a:srgbClr val="353535"/>
                  </a:solidFill>
                  <a:latin typeface="Calibri"/>
                </a:rPr>
                <a:t>1n4</a:t>
              </a:r>
              <a:endParaRPr lang="en-US" sz="784" kern="0" dirty="0">
                <a:solidFill>
                  <a:srgbClr val="353535"/>
                </a:solidFill>
                <a:latin typeface="Calibri"/>
              </a:endParaRP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8039" y="4134012"/>
            <a:ext cx="721037" cy="444217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3rp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586" y="927202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4309" y="754767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924" y="2627520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645" y="2455085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3261" y="4327837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983" y="4155403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845" y="388706"/>
            <a:ext cx="836059" cy="5035452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189315" y="4112884"/>
            <a:ext cx="775215" cy="1171465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4076" y="2556636"/>
            <a:ext cx="569208" cy="56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1783133" y="779913"/>
            <a:ext cx="2295950" cy="1114328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079083" y="1337077"/>
            <a:ext cx="311023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217783" y="1128067"/>
            <a:ext cx="756215" cy="569208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43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7996903" y="545423"/>
            <a:ext cx="716976" cy="2361008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7996904" y="2246451"/>
            <a:ext cx="724213" cy="65998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140111" y="1986508"/>
            <a:ext cx="3953423" cy="2107060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7996903" y="2906431"/>
            <a:ext cx="731451" cy="1041048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269" y="4186929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29689" y="4018437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1852" y="3895635"/>
            <a:ext cx="432259" cy="21945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966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02729" y="3376061"/>
          <a:ext cx="1050370" cy="10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370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graphicFrame>
        <p:nvGraphicFramePr>
          <p:cNvPr id="298" name="Table 297">
            <a:extLst>
              <a:ext uri="{FF2B5EF4-FFF2-40B4-BE49-F238E27FC236}">
                <a16:creationId xmlns:a16="http://schemas.microsoft.com/office/drawing/2014/main" id="{4353EA1E-0EE9-4C2A-9E8D-71AD91FBC7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91607" y="3373937"/>
          <a:ext cx="730728" cy="10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728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6D7E473-F66B-4B02-8E9D-F5C52AB4E6D3}"/>
              </a:ext>
            </a:extLst>
          </p:cNvPr>
          <p:cNvCxnSpPr>
            <a:cxnSpLocks/>
          </p:cNvCxnSpPr>
          <p:nvPr/>
        </p:nvCxnSpPr>
        <p:spPr>
          <a:xfrm>
            <a:off x="5453099" y="3781177"/>
            <a:ext cx="43778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1CEB7A2-ED17-4BC3-9786-D1D61C202B04}"/>
              </a:ext>
            </a:extLst>
          </p:cNvPr>
          <p:cNvCxnSpPr>
            <a:cxnSpLocks/>
          </p:cNvCxnSpPr>
          <p:nvPr/>
        </p:nvCxnSpPr>
        <p:spPr>
          <a:xfrm>
            <a:off x="5453099" y="4052413"/>
            <a:ext cx="43778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89EBF52-7E16-4F60-A260-A943DCB208E5}"/>
              </a:ext>
            </a:extLst>
          </p:cNvPr>
          <p:cNvCxnSpPr>
            <a:cxnSpLocks/>
          </p:cNvCxnSpPr>
          <p:nvPr/>
        </p:nvCxnSpPr>
        <p:spPr>
          <a:xfrm>
            <a:off x="5416427" y="4323649"/>
            <a:ext cx="47445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D9F5759A-D1A2-47BB-9375-87E933183C02}"/>
              </a:ext>
            </a:extLst>
          </p:cNvPr>
          <p:cNvCxnSpPr>
            <a:cxnSpLocks/>
          </p:cNvCxnSpPr>
          <p:nvPr/>
        </p:nvCxnSpPr>
        <p:spPr>
          <a:xfrm>
            <a:off x="5459462" y="4070748"/>
            <a:ext cx="431422" cy="53010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F62D297D-AB5D-4D6E-80FD-E095A31511B6}"/>
              </a:ext>
            </a:extLst>
          </p:cNvPr>
          <p:cNvCxnSpPr>
            <a:cxnSpLocks/>
          </p:cNvCxnSpPr>
          <p:nvPr/>
        </p:nvCxnSpPr>
        <p:spPr>
          <a:xfrm>
            <a:off x="5439216" y="4323649"/>
            <a:ext cx="458031" cy="532756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1CCC7533-F8E2-4DD3-A8C7-67AA8541FCA0}"/>
              </a:ext>
            </a:extLst>
          </p:cNvPr>
          <p:cNvCxnSpPr>
            <a:cxnSpLocks/>
            <a:stCxn id="314" idx="3"/>
            <a:endCxn id="313" idx="1"/>
          </p:cNvCxnSpPr>
          <p:nvPr/>
        </p:nvCxnSpPr>
        <p:spPr>
          <a:xfrm flipV="1">
            <a:off x="6424639" y="1559441"/>
            <a:ext cx="3604856" cy="33537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3B4C8FA0-8CDA-44CA-85EA-8ED7CA0FA170}"/>
              </a:ext>
            </a:extLst>
          </p:cNvPr>
          <p:cNvCxnSpPr>
            <a:cxnSpLocks/>
            <a:stCxn id="314" idx="3"/>
            <a:endCxn id="312" idx="1"/>
          </p:cNvCxnSpPr>
          <p:nvPr/>
        </p:nvCxnSpPr>
        <p:spPr>
          <a:xfrm>
            <a:off x="6424639" y="1894814"/>
            <a:ext cx="3617275" cy="2664251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B1FF294A-6259-4DEA-BCA1-D0A2B99DEDA7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6424639" y="1894814"/>
            <a:ext cx="63005" cy="202119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1FCB45-C92C-4160-A693-41FE2666E1FB}"/>
              </a:ext>
            </a:extLst>
          </p:cNvPr>
          <p:cNvGrpSpPr/>
          <p:nvPr/>
        </p:nvGrpSpPr>
        <p:grpSpPr>
          <a:xfrm>
            <a:off x="4128689" y="1134387"/>
            <a:ext cx="7475465" cy="3853112"/>
            <a:chOff x="4211476" y="864286"/>
            <a:chExt cx="7625364" cy="39303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7809D4-446D-413D-9EEE-FB4B1F3B9E98}"/>
                </a:ext>
              </a:extLst>
            </p:cNvPr>
            <p:cNvSpPr/>
            <p:nvPr/>
          </p:nvSpPr>
          <p:spPr bwMode="auto">
            <a:xfrm>
              <a:off x="7362514" y="4501197"/>
              <a:ext cx="630802" cy="2287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1EFC3F0-D736-4417-B15C-6C32571B204E}"/>
                </a:ext>
              </a:extLst>
            </p:cNvPr>
            <p:cNvSpPr/>
            <p:nvPr/>
          </p:nvSpPr>
          <p:spPr bwMode="auto">
            <a:xfrm>
              <a:off x="10243274" y="3924059"/>
              <a:ext cx="1593566" cy="867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FC04E054-88C0-4AF7-877C-7683B3C0D758}"/>
                </a:ext>
              </a:extLst>
            </p:cNvPr>
            <p:cNvSpPr/>
            <p:nvPr/>
          </p:nvSpPr>
          <p:spPr bwMode="auto">
            <a:xfrm>
              <a:off x="10230606" y="864286"/>
              <a:ext cx="1593566" cy="867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341BEC5-B081-441A-A294-B2C7342D8A4E}"/>
                </a:ext>
              </a:extLst>
            </p:cNvPr>
            <p:cNvSpPr/>
            <p:nvPr/>
          </p:nvSpPr>
          <p:spPr bwMode="auto">
            <a:xfrm>
              <a:off x="4211476" y="1209850"/>
              <a:ext cx="2341989" cy="860222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quotes &amp; important are in inconsistent states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405BEB1-7641-4AD4-BC66-1A2DD1743EE2}"/>
                </a:ext>
              </a:extLst>
            </p:cNvPr>
            <p:cNvSpPr/>
            <p:nvPr/>
          </p:nvSpPr>
          <p:spPr bwMode="auto">
            <a:xfrm>
              <a:off x="4474808" y="3701686"/>
              <a:ext cx="2314241" cy="10929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F3B289A2-4976-4970-A6AD-5B5E60215BD7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6424639" y="1894814"/>
            <a:ext cx="789145" cy="2803801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2" name="Rectangle 751">
            <a:extLst>
              <a:ext uri="{FF2B5EF4-FFF2-40B4-BE49-F238E27FC236}">
                <a16:creationId xmlns:a16="http://schemas.microsoft.com/office/drawing/2014/main" id="{6AB66E0E-4384-48CD-B67C-6AA8CFD61357}"/>
              </a:ext>
            </a:extLst>
          </p:cNvPr>
          <p:cNvSpPr/>
          <p:nvPr/>
        </p:nvSpPr>
        <p:spPr>
          <a:xfrm>
            <a:off x="1636053" y="6077705"/>
            <a:ext cx="432259" cy="21945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3rp</a:t>
            </a: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8D357217-AAF9-4370-9D61-2C053D6FCD5E}"/>
              </a:ext>
            </a:extLst>
          </p:cNvPr>
          <p:cNvSpPr/>
          <p:nvPr/>
        </p:nvSpPr>
        <p:spPr>
          <a:xfrm>
            <a:off x="1640310" y="6229396"/>
            <a:ext cx="423743" cy="219456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491" kern="0" dirty="0">
                <a:latin typeface="Calibri"/>
              </a:rPr>
              <a:t>digest: 1n4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875E9468-3F05-44AB-9665-3C146C379210}"/>
              </a:ext>
            </a:extLst>
          </p:cNvPr>
          <p:cNvSpPr/>
          <p:nvPr/>
        </p:nvSpPr>
        <p:spPr>
          <a:xfrm>
            <a:off x="128916" y="1779440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E40F525-AB87-4EA8-B643-A9330BE30460}"/>
              </a:ext>
            </a:extLst>
          </p:cNvPr>
          <p:cNvSpPr/>
          <p:nvPr/>
        </p:nvSpPr>
        <p:spPr>
          <a:xfrm>
            <a:off x="5416427" y="3375534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046D53E-3299-4B9B-9769-72D6D8D8D88E}"/>
              </a:ext>
            </a:extLst>
          </p:cNvPr>
          <p:cNvSpPr/>
          <p:nvPr/>
        </p:nvSpPr>
        <p:spPr>
          <a:xfrm>
            <a:off x="1710008" y="810180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B913DDD2-0602-44D2-9984-D1CDF78DE16F}"/>
              </a:ext>
            </a:extLst>
          </p:cNvPr>
          <p:cNvSpPr/>
          <p:nvPr/>
        </p:nvSpPr>
        <p:spPr>
          <a:xfrm>
            <a:off x="7242324" y="4097475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4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ACE3DA51-0EC4-405D-BD89-C5DD9FF91551}"/>
              </a:ext>
            </a:extLst>
          </p:cNvPr>
          <p:cNvSpPr/>
          <p:nvPr/>
        </p:nvSpPr>
        <p:spPr>
          <a:xfrm>
            <a:off x="7298352" y="2625998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5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3175" y="2762671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2364" y="2759916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2366" y="2761722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42365" y="2761721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38250" y="2761721"/>
            <a:ext cx="423743" cy="219456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87" kern="0" dirty="0">
                <a:latin typeface="Calibri"/>
              </a:rPr>
              <a:t>digest: 1n4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44754" y="2759916"/>
            <a:ext cx="432259" cy="21945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3rp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2084" y="2759910"/>
            <a:ext cx="432259" cy="21945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966">
              <a:defRPr/>
            </a:pPr>
            <a:r>
              <a:rPr lang="en-US" sz="687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387340" y="2745614"/>
            <a:ext cx="657669" cy="33151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32" y="2240600"/>
            <a:ext cx="1145281" cy="1145281"/>
          </a:xfrm>
          <a:prstGeom prst="rect">
            <a:avLst/>
          </a:prstGeom>
        </p:spPr>
      </p:pic>
      <p:sp>
        <p:nvSpPr>
          <p:cNvPr id="325" name="Oval 324">
            <a:extLst>
              <a:ext uri="{FF2B5EF4-FFF2-40B4-BE49-F238E27FC236}">
                <a16:creationId xmlns:a16="http://schemas.microsoft.com/office/drawing/2014/main" id="{57A77CFE-B6CE-4E02-9C83-8D0B0A5F3263}"/>
              </a:ext>
            </a:extLst>
          </p:cNvPr>
          <p:cNvSpPr/>
          <p:nvPr/>
        </p:nvSpPr>
        <p:spPr>
          <a:xfrm>
            <a:off x="129872" y="4435088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6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53C16B66-67FF-41F5-B218-176C328EC636}"/>
              </a:ext>
            </a:extLst>
          </p:cNvPr>
          <p:cNvSpPr/>
          <p:nvPr/>
        </p:nvSpPr>
        <p:spPr>
          <a:xfrm>
            <a:off x="4923534" y="3985482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7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B312A9-043D-4962-8CFA-D675C6AAD9F3}"/>
              </a:ext>
            </a:extLst>
          </p:cNvPr>
          <p:cNvSpPr/>
          <p:nvPr/>
        </p:nvSpPr>
        <p:spPr>
          <a:xfrm>
            <a:off x="8433816" y="2605242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8</a:t>
            </a: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50DB78E-CD12-423A-9EBA-7FC5D0513E04}"/>
              </a:ext>
            </a:extLst>
          </p:cNvPr>
          <p:cNvSpPr/>
          <p:nvPr/>
        </p:nvSpPr>
        <p:spPr>
          <a:xfrm>
            <a:off x="7290415" y="2625998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6585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32253 -0.1652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3211 -0.18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3211 -0.2076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4.58333E-6 0.4729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26718 -0.24954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30403 -0.2490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-0.21528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2664 -0.00139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0.03194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0"/>
                            </p:stCondLst>
                            <p:childTnLst>
                              <p:par>
                                <p:cTn id="2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500"/>
                            </p:stCondLst>
                            <p:childTnLst>
                              <p:par>
                                <p:cTn id="2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0.32058 -0.48333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2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32058 -0.5055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7000"/>
                            </p:stCondLst>
                            <p:childTnLst>
                              <p:par>
                                <p:cTn id="2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8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1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4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7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0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3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6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9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26757 0.2463 " pathEditMode="relative" rAng="0" ptsTypes="AA">
                                      <p:cBhvr>
                                        <p:cTn id="319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0 L 0.30781 0.2463 " pathEditMode="relative" rAng="0" ptsTypes="AA">
                                      <p:cBhvr>
                                        <p:cTn id="327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7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58" grpId="0" uiExpand="1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13" grpId="0" animBg="1"/>
      <p:bldP spid="754" grpId="0" animBg="1"/>
      <p:bldP spid="754" grpId="1" animBg="1"/>
      <p:bldP spid="756" grpId="0" animBg="1"/>
      <p:bldP spid="756" grpId="1" animBg="1"/>
      <p:bldP spid="757" grpId="0" animBg="1"/>
      <p:bldP spid="757" grpId="1" animBg="1"/>
      <p:bldP spid="752" grpId="0" animBg="1"/>
      <p:bldP spid="752" grpId="1" animBg="1"/>
      <p:bldP spid="753" grpId="0" animBg="1"/>
      <p:bldP spid="753" grpId="1" animBg="1"/>
      <p:bldP spid="316" grpId="0" animBg="1"/>
      <p:bldP spid="317" grpId="0" animBg="1"/>
      <p:bldP spid="317" grpId="1" animBg="1"/>
      <p:bldP spid="317" grpId="2" animBg="1"/>
      <p:bldP spid="319" grpId="0" animBg="1"/>
      <p:bldP spid="319" grpId="1" animBg="1"/>
      <p:bldP spid="322" grpId="0" animBg="1"/>
      <p:bldP spid="322" grpId="1" animBg="1"/>
      <p:bldP spid="324" grpId="0" animBg="1"/>
      <p:bldP spid="324" grpId="1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747" grpId="0" animBg="1"/>
      <p:bldP spid="748" grpId="0" animBg="1"/>
      <p:bldP spid="731" grpId="0" animBg="1"/>
      <p:bldP spid="325" grpId="0" animBg="1"/>
      <p:bldP spid="327" grpId="0" animBg="1"/>
      <p:bldP spid="327" grpId="1" animBg="1"/>
      <p:bldP spid="328" grpId="0" animBg="1"/>
      <p:bldP spid="3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Deploying Stable Tags Creates Instability </a:t>
            </a:r>
          </a:p>
          <a:p>
            <a:r>
              <a:rPr lang="en-US" dirty="0"/>
              <a:t>Deploying Unique Tags Creates Bliss</a:t>
            </a:r>
          </a:p>
        </p:txBody>
      </p:sp>
    </p:spTree>
    <p:extLst>
      <p:ext uri="{BB962C8B-B14F-4D97-AF65-F5344CB8AC3E}">
        <p14:creationId xmlns:p14="http://schemas.microsoft.com/office/powerpoint/2010/main" val="143481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E9ECA4C-6CAF-45AD-8A17-12DC81E9F71C}"/>
              </a:ext>
            </a:extLst>
          </p:cNvPr>
          <p:cNvGrpSpPr/>
          <p:nvPr/>
        </p:nvGrpSpPr>
        <p:grpSpPr>
          <a:xfrm>
            <a:off x="5459515" y="3307596"/>
            <a:ext cx="5557756" cy="1250813"/>
            <a:chOff x="1763047" y="2900499"/>
            <a:chExt cx="5557756" cy="125081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1D543B-1510-41FE-B13A-B87941F8DB31}"/>
                </a:ext>
              </a:extLst>
            </p:cNvPr>
            <p:cNvSpPr/>
            <p:nvPr/>
          </p:nvSpPr>
          <p:spPr bwMode="auto">
            <a:xfrm>
              <a:off x="1763047" y="2900499"/>
              <a:ext cx="5557756" cy="12508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72F38C-0163-4DE2-A360-B93833BCE29B}"/>
                </a:ext>
              </a:extLst>
            </p:cNvPr>
            <p:cNvSpPr/>
            <p:nvPr/>
          </p:nvSpPr>
          <p:spPr bwMode="auto">
            <a:xfrm>
              <a:off x="1837982" y="2931370"/>
              <a:ext cx="787963" cy="85498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48015C-D230-4E78-80FE-E09337C930AB}"/>
                </a:ext>
              </a:extLst>
            </p:cNvPr>
            <p:cNvSpPr/>
            <p:nvPr/>
          </p:nvSpPr>
          <p:spPr bwMode="auto">
            <a:xfrm>
              <a:off x="1842652" y="3838464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ECE306-FE73-4B38-8A04-558BEA1EDCF4}"/>
              </a:ext>
            </a:extLst>
          </p:cNvPr>
          <p:cNvGrpSpPr/>
          <p:nvPr/>
        </p:nvGrpSpPr>
        <p:grpSpPr>
          <a:xfrm>
            <a:off x="5459515" y="1862972"/>
            <a:ext cx="4930571" cy="1250813"/>
            <a:chOff x="1763047" y="1455876"/>
            <a:chExt cx="4930570" cy="12508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936A4C-17C4-4519-83CC-9911377581AB}"/>
                </a:ext>
              </a:extLst>
            </p:cNvPr>
            <p:cNvSpPr/>
            <p:nvPr/>
          </p:nvSpPr>
          <p:spPr bwMode="auto">
            <a:xfrm>
              <a:off x="1763047" y="1455876"/>
              <a:ext cx="4930570" cy="12508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DC49A7-AE75-4ED0-98E8-6C8F4854E813}"/>
                </a:ext>
              </a:extLst>
            </p:cNvPr>
            <p:cNvSpPr/>
            <p:nvPr/>
          </p:nvSpPr>
          <p:spPr bwMode="auto">
            <a:xfrm>
              <a:off x="1837982" y="1486746"/>
              <a:ext cx="787963" cy="85498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9CA2CA-6999-425E-942F-25CA33583D7E}"/>
                </a:ext>
              </a:extLst>
            </p:cNvPr>
            <p:cNvSpPr/>
            <p:nvPr/>
          </p:nvSpPr>
          <p:spPr bwMode="auto">
            <a:xfrm>
              <a:off x="1842652" y="2393841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4F1A66-EAD9-49D9-A014-4B0F68750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Tagging Techniques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414D-2557-400D-B8AB-A4FFFD5F970B}"/>
              </a:ext>
            </a:extLst>
          </p:cNvPr>
          <p:cNvSpPr/>
          <p:nvPr/>
        </p:nvSpPr>
        <p:spPr bwMode="auto">
          <a:xfrm>
            <a:off x="7754774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65B15-B0E0-4EC0-9821-18495583AF8F}"/>
              </a:ext>
            </a:extLst>
          </p:cNvPr>
          <p:cNvSpPr/>
          <p:nvPr/>
        </p:nvSpPr>
        <p:spPr bwMode="auto">
          <a:xfrm>
            <a:off x="6440975" y="2196207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C4910-EEFC-4723-801B-AA7CAD4F68D8}"/>
              </a:ext>
            </a:extLst>
          </p:cNvPr>
          <p:cNvSpPr/>
          <p:nvPr/>
        </p:nvSpPr>
        <p:spPr bwMode="auto">
          <a:xfrm>
            <a:off x="6442633" y="2498573"/>
            <a:ext cx="597619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B4D30-0EC8-4937-8CA7-3B25B2F829FB}"/>
              </a:ext>
            </a:extLst>
          </p:cNvPr>
          <p:cNvSpPr/>
          <p:nvPr/>
        </p:nvSpPr>
        <p:spPr bwMode="auto">
          <a:xfrm>
            <a:off x="6448270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95457-E276-4D1C-99B7-EE756373011F}"/>
              </a:ext>
            </a:extLst>
          </p:cNvPr>
          <p:cNvSpPr/>
          <p:nvPr/>
        </p:nvSpPr>
        <p:spPr bwMode="auto">
          <a:xfrm>
            <a:off x="7101522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86CAE-4968-48E0-AB89-F6707339C53E}"/>
              </a:ext>
            </a:extLst>
          </p:cNvPr>
          <p:cNvSpPr/>
          <p:nvPr/>
        </p:nvSpPr>
        <p:spPr bwMode="auto">
          <a:xfrm>
            <a:off x="7754774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00449-42AA-46F8-A263-7A5782BA6A79}"/>
              </a:ext>
            </a:extLst>
          </p:cNvPr>
          <p:cNvSpPr/>
          <p:nvPr/>
        </p:nvSpPr>
        <p:spPr bwMode="auto">
          <a:xfrm>
            <a:off x="9061278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0307E-5C83-45DD-B520-C83A8304CD72}"/>
              </a:ext>
            </a:extLst>
          </p:cNvPr>
          <p:cNvSpPr/>
          <p:nvPr/>
        </p:nvSpPr>
        <p:spPr bwMode="auto">
          <a:xfrm>
            <a:off x="8408026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121FC-6693-4A0C-92FB-DA3863460D70}"/>
              </a:ext>
            </a:extLst>
          </p:cNvPr>
          <p:cNvSpPr/>
          <p:nvPr/>
        </p:nvSpPr>
        <p:spPr bwMode="auto">
          <a:xfrm>
            <a:off x="7096853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A38A66-A238-4D8C-9A34-397BAF86A9F8}"/>
              </a:ext>
            </a:extLst>
          </p:cNvPr>
          <p:cNvSpPr/>
          <p:nvPr/>
        </p:nvSpPr>
        <p:spPr bwMode="auto">
          <a:xfrm>
            <a:off x="9714530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5wd1k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7BC9B9-FA58-432A-A722-39A84BFF2365}"/>
              </a:ext>
            </a:extLst>
          </p:cNvPr>
          <p:cNvSpPr/>
          <p:nvPr/>
        </p:nvSpPr>
        <p:spPr bwMode="auto">
          <a:xfrm>
            <a:off x="9056609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4152B3-8CB1-4638-9748-398CB1B79876}"/>
              </a:ext>
            </a:extLst>
          </p:cNvPr>
          <p:cNvSpPr/>
          <p:nvPr/>
        </p:nvSpPr>
        <p:spPr bwMode="auto">
          <a:xfrm>
            <a:off x="8408026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97A92B-2FCD-46EA-AA08-216863055FC2}"/>
              </a:ext>
            </a:extLst>
          </p:cNvPr>
          <p:cNvSpPr/>
          <p:nvPr/>
        </p:nvSpPr>
        <p:spPr bwMode="auto">
          <a:xfrm>
            <a:off x="8415530" y="2196207"/>
            <a:ext cx="597617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3E4091-718A-4405-B6FA-38EE7BD85ED2}"/>
              </a:ext>
            </a:extLst>
          </p:cNvPr>
          <p:cNvSpPr/>
          <p:nvPr/>
        </p:nvSpPr>
        <p:spPr bwMode="auto">
          <a:xfrm>
            <a:off x="9714530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6B5F85-D393-466C-9854-216FB6C57483}"/>
              </a:ext>
            </a:extLst>
          </p:cNvPr>
          <p:cNvSpPr/>
          <p:nvPr/>
        </p:nvSpPr>
        <p:spPr bwMode="auto">
          <a:xfrm>
            <a:off x="9714530" y="2196207"/>
            <a:ext cx="597617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06E0BD-B958-4978-9ECC-318C568466E2}"/>
              </a:ext>
            </a:extLst>
          </p:cNvPr>
          <p:cNvSpPr/>
          <p:nvPr/>
        </p:nvSpPr>
        <p:spPr bwMode="auto">
          <a:xfrm>
            <a:off x="6440973" y="1892847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:latest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1C5259-2B41-43B8-B525-062422056E21}"/>
              </a:ext>
            </a:extLst>
          </p:cNvPr>
          <p:cNvSpPr/>
          <p:nvPr/>
        </p:nvSpPr>
        <p:spPr bwMode="auto">
          <a:xfrm>
            <a:off x="6440975" y="3640831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94DBB4-51DC-408F-92D1-DCBF5FB0662B}"/>
              </a:ext>
            </a:extLst>
          </p:cNvPr>
          <p:cNvSpPr/>
          <p:nvPr/>
        </p:nvSpPr>
        <p:spPr bwMode="auto">
          <a:xfrm>
            <a:off x="6442633" y="3943195"/>
            <a:ext cx="597619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D98E6F-2727-44B4-AFA3-5B52E470F0B2}"/>
              </a:ext>
            </a:extLst>
          </p:cNvPr>
          <p:cNvSpPr/>
          <p:nvPr/>
        </p:nvSpPr>
        <p:spPr bwMode="auto">
          <a:xfrm>
            <a:off x="6448270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0C5F32-942D-4139-B34A-D7264DD2482A}"/>
              </a:ext>
            </a:extLst>
          </p:cNvPr>
          <p:cNvSpPr/>
          <p:nvPr/>
        </p:nvSpPr>
        <p:spPr bwMode="auto">
          <a:xfrm>
            <a:off x="7101522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A83D435-EA27-4E52-A37A-6C2F6744D2B6}"/>
              </a:ext>
            </a:extLst>
          </p:cNvPr>
          <p:cNvSpPr/>
          <p:nvPr/>
        </p:nvSpPr>
        <p:spPr bwMode="auto">
          <a:xfrm>
            <a:off x="7754774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8E12EB-2070-428E-86DE-D0D88A6E0B5A}"/>
              </a:ext>
            </a:extLst>
          </p:cNvPr>
          <p:cNvSpPr/>
          <p:nvPr/>
        </p:nvSpPr>
        <p:spPr bwMode="auto">
          <a:xfrm>
            <a:off x="9061278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988497-130B-48C9-AF57-59CC49B03110}"/>
              </a:ext>
            </a:extLst>
          </p:cNvPr>
          <p:cNvSpPr/>
          <p:nvPr/>
        </p:nvSpPr>
        <p:spPr bwMode="auto">
          <a:xfrm>
            <a:off x="8408026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18EC467-BB28-4BE5-80E6-69EAE31E283B}"/>
              </a:ext>
            </a:extLst>
          </p:cNvPr>
          <p:cNvSpPr/>
          <p:nvPr/>
        </p:nvSpPr>
        <p:spPr bwMode="auto">
          <a:xfrm>
            <a:off x="7096853" y="394319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B2EE9B-6578-478A-8CD7-88BCBAC22E54}"/>
              </a:ext>
            </a:extLst>
          </p:cNvPr>
          <p:cNvSpPr/>
          <p:nvPr/>
        </p:nvSpPr>
        <p:spPr bwMode="auto">
          <a:xfrm>
            <a:off x="9714530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F91FB6B-A802-4CFE-8D3D-2941EFAB7FAE}"/>
              </a:ext>
            </a:extLst>
          </p:cNvPr>
          <p:cNvSpPr/>
          <p:nvPr/>
        </p:nvSpPr>
        <p:spPr bwMode="auto">
          <a:xfrm>
            <a:off x="9056609" y="394319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59FB53-9EBB-4C94-825D-8BE9BA24F06B}"/>
              </a:ext>
            </a:extLst>
          </p:cNvPr>
          <p:cNvSpPr/>
          <p:nvPr/>
        </p:nvSpPr>
        <p:spPr bwMode="auto">
          <a:xfrm>
            <a:off x="9714530" y="3640831"/>
            <a:ext cx="597617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A7B8EA-3D15-4957-ABAA-071BF4ABA5C2}"/>
              </a:ext>
            </a:extLst>
          </p:cNvPr>
          <p:cNvSpPr/>
          <p:nvPr/>
        </p:nvSpPr>
        <p:spPr bwMode="auto">
          <a:xfrm>
            <a:off x="6440973" y="3337471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:latest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4DC5FF-8B26-4080-BE17-F9F3B3633E42}"/>
              </a:ext>
            </a:extLst>
          </p:cNvPr>
          <p:cNvSpPr/>
          <p:nvPr/>
        </p:nvSpPr>
        <p:spPr bwMode="auto">
          <a:xfrm>
            <a:off x="10367782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28efq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257170B-1CC3-4D2E-B000-0C561093FDE9}"/>
              </a:ext>
            </a:extLst>
          </p:cNvPr>
          <p:cNvSpPr/>
          <p:nvPr/>
        </p:nvSpPr>
        <p:spPr bwMode="auto">
          <a:xfrm>
            <a:off x="9714530" y="3940526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:2.0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131EBF-5974-409C-93B6-888E163C17F4}"/>
              </a:ext>
            </a:extLst>
          </p:cNvPr>
          <p:cNvGrpSpPr/>
          <p:nvPr/>
        </p:nvGrpSpPr>
        <p:grpSpPr>
          <a:xfrm>
            <a:off x="5470199" y="5297155"/>
            <a:ext cx="5557756" cy="663577"/>
            <a:chOff x="1773730" y="5026680"/>
            <a:chExt cx="5557756" cy="66357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EA4689-4499-4D35-8D7D-41D366618CC2}"/>
                </a:ext>
              </a:extLst>
            </p:cNvPr>
            <p:cNvSpPr/>
            <p:nvPr/>
          </p:nvSpPr>
          <p:spPr bwMode="auto">
            <a:xfrm>
              <a:off x="1773730" y="5026680"/>
              <a:ext cx="5557756" cy="663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83ADC43-A356-43B1-AFA4-15E22A0F211E}"/>
                </a:ext>
              </a:extLst>
            </p:cNvPr>
            <p:cNvSpPr/>
            <p:nvPr/>
          </p:nvSpPr>
          <p:spPr bwMode="auto">
            <a:xfrm>
              <a:off x="1848665" y="5073710"/>
              <a:ext cx="787963" cy="251588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342D21C-71B7-49C3-96C7-00AA3C375C88}"/>
                </a:ext>
              </a:extLst>
            </p:cNvPr>
            <p:cNvSpPr/>
            <p:nvPr/>
          </p:nvSpPr>
          <p:spPr bwMode="auto">
            <a:xfrm>
              <a:off x="1853335" y="5377410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78664EF9-B149-424C-A4D5-A6C5B1B1D843}"/>
              </a:ext>
            </a:extLst>
          </p:cNvPr>
          <p:cNvSpPr/>
          <p:nvPr/>
        </p:nvSpPr>
        <p:spPr bwMode="auto">
          <a:xfrm>
            <a:off x="6453316" y="5344185"/>
            <a:ext cx="597619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:12204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F99AE2-D9F6-4FC8-9B4F-3168E2412190}"/>
              </a:ext>
            </a:extLst>
          </p:cNvPr>
          <p:cNvSpPr/>
          <p:nvPr/>
        </p:nvSpPr>
        <p:spPr bwMode="auto">
          <a:xfrm>
            <a:off x="6458953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269FC5-7B65-421C-8518-E55C867F5667}"/>
              </a:ext>
            </a:extLst>
          </p:cNvPr>
          <p:cNvSpPr/>
          <p:nvPr/>
        </p:nvSpPr>
        <p:spPr bwMode="auto">
          <a:xfrm>
            <a:off x="7096853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5D21C8D-57E1-4F69-A922-30F48E9B05BE}"/>
              </a:ext>
            </a:extLst>
          </p:cNvPr>
          <p:cNvSpPr/>
          <p:nvPr/>
        </p:nvSpPr>
        <p:spPr bwMode="auto">
          <a:xfrm>
            <a:off x="7765457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A1327C-1013-4A0F-B9C2-F51EDDC398FB}"/>
              </a:ext>
            </a:extLst>
          </p:cNvPr>
          <p:cNvSpPr/>
          <p:nvPr/>
        </p:nvSpPr>
        <p:spPr bwMode="auto">
          <a:xfrm>
            <a:off x="9071961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6134F77-0B31-4F15-9DC3-386379A9FC87}"/>
              </a:ext>
            </a:extLst>
          </p:cNvPr>
          <p:cNvSpPr/>
          <p:nvPr/>
        </p:nvSpPr>
        <p:spPr bwMode="auto">
          <a:xfrm>
            <a:off x="8418709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CC654C-2DF0-49D2-B9F1-59B01DE39688}"/>
              </a:ext>
            </a:extLst>
          </p:cNvPr>
          <p:cNvSpPr/>
          <p:nvPr/>
        </p:nvSpPr>
        <p:spPr bwMode="auto">
          <a:xfrm>
            <a:off x="7092182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:12328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5F067-C328-4DE9-8A43-FFE13E33AB51}"/>
              </a:ext>
            </a:extLst>
          </p:cNvPr>
          <p:cNvSpPr/>
          <p:nvPr/>
        </p:nvSpPr>
        <p:spPr bwMode="auto">
          <a:xfrm>
            <a:off x="9725213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3CA7A5C-7335-449F-AF45-876F9A39390D}"/>
              </a:ext>
            </a:extLst>
          </p:cNvPr>
          <p:cNvSpPr/>
          <p:nvPr/>
        </p:nvSpPr>
        <p:spPr bwMode="auto">
          <a:xfrm>
            <a:off x="9067292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:35091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6AC813-C676-4F7B-AD67-23148D01E3C1}"/>
              </a:ext>
            </a:extLst>
          </p:cNvPr>
          <p:cNvSpPr/>
          <p:nvPr/>
        </p:nvSpPr>
        <p:spPr bwMode="auto">
          <a:xfrm>
            <a:off x="10378465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28efq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FD73BE0-DBBD-402D-9114-4C956971655E}"/>
              </a:ext>
            </a:extLst>
          </p:cNvPr>
          <p:cNvSpPr/>
          <p:nvPr/>
        </p:nvSpPr>
        <p:spPr bwMode="auto">
          <a:xfrm>
            <a:off x="9725213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:4201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8B06E6-0F7A-41E5-A265-FE0BBF783333}"/>
              </a:ext>
            </a:extLst>
          </p:cNvPr>
          <p:cNvSpPr/>
          <p:nvPr/>
        </p:nvSpPr>
        <p:spPr bwMode="auto">
          <a:xfrm>
            <a:off x="7764549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:12401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5594183-60B0-4040-9D98-42F5D4B1DC45}"/>
              </a:ext>
            </a:extLst>
          </p:cNvPr>
          <p:cNvSpPr/>
          <p:nvPr/>
        </p:nvSpPr>
        <p:spPr bwMode="auto">
          <a:xfrm>
            <a:off x="8422472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:33810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0AED842-FC89-41D4-A430-0FBEF6E0EA38}"/>
              </a:ext>
            </a:extLst>
          </p:cNvPr>
          <p:cNvSpPr/>
          <p:nvPr/>
        </p:nvSpPr>
        <p:spPr bwMode="auto">
          <a:xfrm>
            <a:off x="10383145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:50201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63442-8403-4D04-82C8-CB4FE69876C8}"/>
              </a:ext>
            </a:extLst>
          </p:cNvPr>
          <p:cNvSpPr txBox="1"/>
          <p:nvPr/>
        </p:nvSpPr>
        <p:spPr>
          <a:xfrm>
            <a:off x="2065987" y="1864814"/>
            <a:ext cx="337704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Stable Tags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824CA4-0B68-409E-9B57-C099DDC78FF0}"/>
              </a:ext>
            </a:extLst>
          </p:cNvPr>
          <p:cNvSpPr txBox="1"/>
          <p:nvPr/>
        </p:nvSpPr>
        <p:spPr>
          <a:xfrm>
            <a:off x="2058367" y="3307596"/>
            <a:ext cx="3377044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Servicing</a:t>
            </a:r>
            <a:b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Stable Tags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7ED448D-FE4D-4215-9424-4720FFE1D154}"/>
              </a:ext>
            </a:extLst>
          </p:cNvPr>
          <p:cNvSpPr txBox="1"/>
          <p:nvPr/>
        </p:nvSpPr>
        <p:spPr>
          <a:xfrm>
            <a:off x="1420151" y="5297154"/>
            <a:ext cx="401526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Unique Tagging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FC3F85-E6DD-485C-855A-DC55B9BA453A}"/>
              </a:ext>
            </a:extLst>
          </p:cNvPr>
          <p:cNvSpPr/>
          <p:nvPr/>
        </p:nvSpPr>
        <p:spPr bwMode="auto">
          <a:xfrm>
            <a:off x="358140" y="1676400"/>
            <a:ext cx="11018520" cy="298515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cs typeface="Segoe UI" pitchFamily="34" charset="0"/>
              </a:rPr>
              <a:t>Base Images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" pitchFamily="34" charset="0"/>
              </a:rPr>
              <a:t>FROM …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68E0AF-3F5A-4C10-871C-E085CAE33D99}"/>
              </a:ext>
            </a:extLst>
          </p:cNvPr>
          <p:cNvSpPr/>
          <p:nvPr/>
        </p:nvSpPr>
        <p:spPr bwMode="auto">
          <a:xfrm>
            <a:off x="358140" y="4752220"/>
            <a:ext cx="11018520" cy="1368434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cs typeface="Segoe UI" pitchFamily="34" charset="0"/>
              </a:rPr>
              <a:t>Deployed Images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" pitchFamily="34" charset="0"/>
              </a:rPr>
              <a:t>docker run …</a:t>
            </a:r>
            <a:b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" pitchFamily="34" charset="0"/>
              </a:rPr>
              <a:t>helm update …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7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46914E-7 L 0.05434 0.00031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19753E-6 L 0.05451 4.19753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-0.00031 L 0.10781 0.00092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6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4 0.00031 L 0.10781 -0.0003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00092 L 0.16059 4.19753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46914E-7 L 0.05295 0.00031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9 4.19753E-6 L 0.21475 4.19753E-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5 4.19753E-6 L 0.26892 0.0003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0.05434 0.00031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7284E-6 L 0.05451 1.7284E-6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7 L 0.05451 0.00031 " pathEditMode="relative" rAng="0" ptsTypes="AA">
                                      <p:cBhvr>
                                        <p:cTn id="1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4 0.00031 L 0.10781 -0.0003 " pathEditMode="relative" rAng="0" ptsTypes="AA">
                                      <p:cBhvr>
                                        <p:cTn id="1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-3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-0.00031 L 0.10781 0.00092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0.00031 L 0.10746 1.23457E-7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31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-0.0003 L 0.1618 -4.07407E-6 " pathEditMode="relative" rAng="0" ptsTypes="AA">
                                      <p:cBhvr>
                                        <p:cTn id="1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00092 L 0.16059 1.7284E-6 " pathEditMode="relative" rAng="0" ptsTypes="AA">
                                      <p:cBhvr>
                                        <p:cTn id="17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-4.07407E-6 L 0.21406 -4.07407E-6 " pathEditMode="relative" rAng="0" ptsTypes="AA">
                                      <p:cBhvr>
                                        <p:cTn id="18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9 1.7284E-6 L 0.21475 1.7284E-6 " pathEditMode="relative" rAng="0" ptsTypes="AA">
                                      <p:cBhvr>
                                        <p:cTn id="18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5 1.7284E-6 L 0.26892 0.00031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5296 0.00031 " pathEditMode="relative" rAng="0" ptsTypes="AA">
                                      <p:cBhvr>
                                        <p:cTn id="2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0.05348 -1.23457E-6 " pathEditMode="relative" rAng="0" ptsTypes="AA">
                                      <p:cBhvr>
                                        <p:cTn id="2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92 0.00031 L 0.32222 1.7284E-6 " pathEditMode="relative" rAng="0" ptsTypes="AA">
                                      <p:cBhvr>
                                        <p:cTn id="2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7" grpId="2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58" grpId="0" animBg="1"/>
      <p:bldP spid="58" grpId="1" animBg="1"/>
      <p:bldP spid="58" grpId="2" animBg="1"/>
      <p:bldP spid="58" grpId="3" animBg="1"/>
      <p:bldP spid="58" grpId="4" animBg="1"/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6" grpId="2" animBg="1"/>
      <p:bldP spid="67" grpId="0" animBg="1"/>
      <p:bldP spid="68" grpId="0" animBg="1"/>
      <p:bldP spid="69" grpId="0" animBg="1"/>
      <p:bldP spid="69" grpId="1" animBg="1"/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0" grpId="6" animBg="1"/>
      <p:bldP spid="71" grpId="0" animBg="1"/>
      <p:bldP spid="72" grpId="0" animBg="1"/>
      <p:bldP spid="72" grpId="1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3" grpId="0"/>
      <p:bldP spid="73" grpId="0"/>
      <p:bldP spid="74" grpId="0"/>
      <p:bldP spid="23" grpId="0" animBg="1"/>
      <p:bldP spid="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9241-97CB-4561-9CEE-83E8B9E2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C594A-F2F4-460F-803C-20EC60B23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212301"/>
            <a:ext cx="11018520" cy="5084469"/>
          </a:xfrm>
        </p:spPr>
        <p:txBody>
          <a:bodyPr/>
          <a:lstStyle/>
          <a:p>
            <a:pPr>
              <a:tabLst>
                <a:tab pos="4232275" algn="l"/>
              </a:tabLst>
            </a:pPr>
            <a:r>
              <a:rPr lang="en-US" dirty="0"/>
              <a:t>ACR </a:t>
            </a:r>
            <a:r>
              <a:rPr lang="en-US" baseline="30000" dirty="0"/>
              <a:t>	</a:t>
            </a:r>
            <a:r>
              <a:rPr lang="en-US" dirty="0">
                <a:hlinkClick r:id="rId2" action="ppaction://hlinkfile"/>
              </a:rPr>
              <a:t>aka.ms/acr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ACR Tasks </a:t>
            </a:r>
            <a:r>
              <a:rPr lang="en-US" baseline="30000" dirty="0"/>
              <a:t>(Preview)	</a:t>
            </a:r>
            <a:r>
              <a:rPr lang="en-US" dirty="0">
                <a:hlinkClick r:id="rId3" action="ppaction://hlinkfile"/>
              </a:rPr>
              <a:t>aka.ms/acr/tasks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ACR Geo-Replication</a:t>
            </a:r>
            <a:r>
              <a:rPr lang="en-US" baseline="30000" dirty="0"/>
              <a:t>	</a:t>
            </a:r>
            <a:r>
              <a:rPr lang="en-US" dirty="0">
                <a:hlinkClick r:id="rId4" action="ppaction://hlinkfile"/>
              </a:rPr>
              <a:t>aka.ms/acr/geo-replication</a:t>
            </a:r>
            <a:r>
              <a:rPr lang="en-US" dirty="0"/>
              <a:t> </a:t>
            </a:r>
          </a:p>
          <a:p>
            <a:pPr>
              <a:tabLst>
                <a:tab pos="4232275" algn="l"/>
              </a:tabLst>
            </a:pPr>
            <a:r>
              <a:rPr lang="en-US" dirty="0"/>
              <a:t>Azure Kubernetes Service:	</a:t>
            </a:r>
            <a:r>
              <a:rPr lang="en-US" dirty="0">
                <a:hlinkClick r:id="rId5"/>
              </a:rPr>
              <a:t>aka.ms/</a:t>
            </a:r>
            <a:r>
              <a:rPr lang="en-US" dirty="0" err="1">
                <a:hlinkClick r:id="rId5"/>
              </a:rPr>
              <a:t>kubernetes</a:t>
            </a:r>
            <a:r>
              <a:rPr lang="en-US" dirty="0"/>
              <a:t> </a:t>
            </a:r>
          </a:p>
          <a:p>
            <a:pPr>
              <a:tabLst>
                <a:tab pos="4232275" algn="l"/>
              </a:tabLst>
            </a:pPr>
            <a:r>
              <a:rPr lang="en-US" dirty="0"/>
              <a:t>Helm:	</a:t>
            </a:r>
            <a:r>
              <a:rPr lang="en-US" dirty="0">
                <a:hlinkClick r:id="rId6" action="ppaction://hlinkfile"/>
              </a:rPr>
              <a:t>aka.ms/helm</a:t>
            </a:r>
            <a:endParaRPr lang="en-US" dirty="0"/>
          </a:p>
          <a:p>
            <a:pPr>
              <a:tabLst>
                <a:tab pos="4232275" algn="l"/>
              </a:tabLst>
            </a:pP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Presentations:  	</a:t>
            </a:r>
            <a:r>
              <a:rPr lang="en-US" dirty="0">
                <a:hlinkClick r:id="rId7" action="ppaction://hlinkfile"/>
              </a:rPr>
              <a:t>aka.ms/acr/presentations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Blog	</a:t>
            </a:r>
            <a:r>
              <a:rPr lang="en-US" dirty="0">
                <a:hlinkClick r:id="rId8"/>
              </a:rPr>
              <a:t>blogs.msdn.microsoft.com/</a:t>
            </a:r>
            <a:r>
              <a:rPr lang="en-US" dirty="0" err="1">
                <a:hlinkClick r:id="rId8"/>
              </a:rPr>
              <a:t>SteveLasker</a:t>
            </a:r>
            <a:endParaRPr lang="en-US" dirty="0">
              <a:hlinkClick r:id="rId8"/>
            </a:endParaRPr>
          </a:p>
          <a:p>
            <a:pPr>
              <a:tabLst>
                <a:tab pos="4232275" algn="l"/>
              </a:tabLst>
            </a:pPr>
            <a:r>
              <a:rPr lang="en-US" dirty="0"/>
              <a:t>Twitter	@</a:t>
            </a:r>
            <a:r>
              <a:rPr lang="en-US" dirty="0" err="1"/>
              <a:t>SteveLasker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Email	</a:t>
            </a:r>
            <a:r>
              <a:rPr lang="en-US" dirty="0">
                <a:hlinkClick r:id="rId9"/>
              </a:rPr>
              <a:t>SteveLas@Microsoft.com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2556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6" ma:contentTypeDescription="" ma:contentTypeScope="" ma:versionID="c8759e92857812bc9b3f43044e235f59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11717c46bd241e05dcfc96b6b635e9e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2018-09-28T00:00:00+00:00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 xsi:nil="true"/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2018-09-24T00:00:00+00:00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00000000-0000-0000-0000-000000000000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70D330-83C3-4296-815C-1D543D43A8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sharepoint/v3"/>
    <ds:schemaRef ds:uri="5a4b3278-325d-441a-b38f-6f1926bc734e"/>
    <ds:schemaRef ds:uri="http://purl.org/dc/terms/"/>
    <ds:schemaRef ds:uri="http://schemas.microsoft.com/office/infopath/2007/PartnerControls"/>
    <ds:schemaRef ds:uri="http://schemas.microsoft.com/office/2006/documentManagement/types"/>
    <ds:schemaRef ds:uri="9d1f81f6-e953-47ea-988e-33ed651c58e6"/>
    <ds:schemaRef ds:uri="230e9df3-be65-4c73-a93b-d1236ebd677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69</TotalTime>
  <Words>596</Words>
  <Application>Microsoft Office PowerPoint</Application>
  <PresentationFormat>Widescreen</PresentationFormat>
  <Paragraphs>241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Consolas</vt:lpstr>
      <vt:lpstr>Lucida Console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5-50195_Microsoft_Build_Template</vt:lpstr>
      <vt:lpstr>PowerPoint Presentation</vt:lpstr>
      <vt:lpstr>ACR Tasks: Container OS &amp; Framework Patching</vt:lpstr>
      <vt:lpstr>Info</vt:lpstr>
      <vt:lpstr>Image Tagging </vt:lpstr>
      <vt:lpstr>PowerPoint Presentation</vt:lpstr>
      <vt:lpstr>Demo</vt:lpstr>
      <vt:lpstr>Tagging Techniques</vt:lpstr>
      <vt:lpstr>Info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Steve Lasker</cp:lastModifiedBy>
  <cp:revision>10</cp:revision>
  <dcterms:created xsi:type="dcterms:W3CDTF">2018-08-10T17:04:28Z</dcterms:created>
  <dcterms:modified xsi:type="dcterms:W3CDTF">2018-08-21T21:04:58Z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